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33"/>
  </p:notesMasterIdLst>
  <p:handoutMasterIdLst>
    <p:handoutMasterId r:id="rId34"/>
  </p:handoutMasterIdLst>
  <p:sldIdLst>
    <p:sldId id="298" r:id="rId2"/>
    <p:sldId id="306" r:id="rId3"/>
    <p:sldId id="339" r:id="rId4"/>
    <p:sldId id="341" r:id="rId5"/>
    <p:sldId id="342" r:id="rId6"/>
    <p:sldId id="347" r:id="rId7"/>
    <p:sldId id="343" r:id="rId8"/>
    <p:sldId id="340" r:id="rId9"/>
    <p:sldId id="345" r:id="rId10"/>
    <p:sldId id="346" r:id="rId11"/>
    <p:sldId id="338" r:id="rId12"/>
    <p:sldId id="332" r:id="rId13"/>
    <p:sldId id="307" r:id="rId14"/>
    <p:sldId id="331" r:id="rId15"/>
    <p:sldId id="311" r:id="rId16"/>
    <p:sldId id="312" r:id="rId17"/>
    <p:sldId id="314" r:id="rId18"/>
    <p:sldId id="315" r:id="rId19"/>
    <p:sldId id="316" r:id="rId20"/>
    <p:sldId id="317" r:id="rId21"/>
    <p:sldId id="318" r:id="rId22"/>
    <p:sldId id="320" r:id="rId23"/>
    <p:sldId id="321" r:id="rId24"/>
    <p:sldId id="323" r:id="rId25"/>
    <p:sldId id="326" r:id="rId26"/>
    <p:sldId id="329" r:id="rId27"/>
    <p:sldId id="325" r:id="rId28"/>
    <p:sldId id="334" r:id="rId29"/>
    <p:sldId id="335" r:id="rId30"/>
    <p:sldId id="337" r:id="rId31"/>
    <p:sldId id="33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3" autoAdjust="0"/>
    <p:restoredTop sz="94840" autoAdjust="0"/>
  </p:normalViewPr>
  <p:slideViewPr>
    <p:cSldViewPr>
      <p:cViewPr varScale="1">
        <p:scale>
          <a:sx n="62" d="100"/>
          <a:sy n="62" d="100"/>
        </p:scale>
        <p:origin x="81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C663A-E3DE-4C08-976C-8E01C01A8D03}" type="datetimeFigureOut">
              <a:rPr lang="ru-RU" smtClean="0"/>
              <a:t>12.03.2023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0713C-672F-46D3-B2DE-33DB1C545DC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670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98102-EBB5-4429-A9D5-BB6128AAB264}" type="datetimeFigureOut">
              <a:rPr lang="ru-RU" smtClean="0"/>
              <a:pPr/>
              <a:t>12.03.2023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69E76-0F59-4A9B-894C-50E5407D17E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8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69E76-0F59-4A9B-894C-50E5407D17E0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7761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2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44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110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ab9b0c4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ab9b0c4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772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ab9b0c43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ab9b0c43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1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ab9b0c43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fab9b0c43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3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b9b0c43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ab9b0c43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00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ab9b0c43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ab9b0c43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5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ab9b0c43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ab9b0c43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05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ab9b0c43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ab9b0c43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3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263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ab9b0c43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ab9b0c43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867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ab9b0c43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fab9b0c43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447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ab9b0c4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ab9b0c43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568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ab9b0c43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ab9b0c43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42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ab9b0c43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ab9b0c43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784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ab9b0c43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ab9b0c43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51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ab9b0c4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ab9b0c4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48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b9b0c43_0_143:notes"/>
          <p:cNvSpPr txBox="1">
            <a:spLocks noGrp="1"/>
          </p:cNvSpPr>
          <p:nvPr>
            <p:ph type="sldNum" idx="12"/>
          </p:nvPr>
        </p:nvSpPr>
        <p:spPr>
          <a:xfrm>
            <a:off x="3881438" y="8686512"/>
            <a:ext cx="2958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fab9b0c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2" name="Google Shape;252;g2fab9b0c43_0_143:notes"/>
          <p:cNvSpPr txBox="1">
            <a:spLocks noGrp="1"/>
          </p:cNvSpPr>
          <p:nvPr>
            <p:ph type="body" idx="1"/>
          </p:nvPr>
        </p:nvSpPr>
        <p:spPr>
          <a:xfrm>
            <a:off x="686360" y="4342534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7147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b9b0c43_0_143:notes"/>
          <p:cNvSpPr txBox="1">
            <a:spLocks noGrp="1"/>
          </p:cNvSpPr>
          <p:nvPr>
            <p:ph type="sldNum" idx="12"/>
          </p:nvPr>
        </p:nvSpPr>
        <p:spPr>
          <a:xfrm>
            <a:off x="3881438" y="8686512"/>
            <a:ext cx="2958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fab9b0c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2" name="Google Shape;252;g2fab9b0c43_0_143:notes"/>
          <p:cNvSpPr txBox="1">
            <a:spLocks noGrp="1"/>
          </p:cNvSpPr>
          <p:nvPr>
            <p:ph type="body" idx="1"/>
          </p:nvPr>
        </p:nvSpPr>
        <p:spPr>
          <a:xfrm>
            <a:off x="686360" y="4342534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8249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b9b0c43_0_143:notes"/>
          <p:cNvSpPr txBox="1">
            <a:spLocks noGrp="1"/>
          </p:cNvSpPr>
          <p:nvPr>
            <p:ph type="sldNum" idx="12"/>
          </p:nvPr>
        </p:nvSpPr>
        <p:spPr>
          <a:xfrm>
            <a:off x="3881438" y="8686512"/>
            <a:ext cx="2958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fab9b0c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2" name="Google Shape;252;g2fab9b0c43_0_143:notes"/>
          <p:cNvSpPr txBox="1">
            <a:spLocks noGrp="1"/>
          </p:cNvSpPr>
          <p:nvPr>
            <p:ph type="body" idx="1"/>
          </p:nvPr>
        </p:nvSpPr>
        <p:spPr>
          <a:xfrm>
            <a:off x="686360" y="4342534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510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551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b9b0c43_0_143:notes"/>
          <p:cNvSpPr txBox="1">
            <a:spLocks noGrp="1"/>
          </p:cNvSpPr>
          <p:nvPr>
            <p:ph type="sldNum" idx="12"/>
          </p:nvPr>
        </p:nvSpPr>
        <p:spPr>
          <a:xfrm>
            <a:off x="3881438" y="8686512"/>
            <a:ext cx="2958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fab9b0c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2" name="Google Shape;252;g2fab9b0c43_0_143:notes"/>
          <p:cNvSpPr txBox="1">
            <a:spLocks noGrp="1"/>
          </p:cNvSpPr>
          <p:nvPr>
            <p:ph type="body" idx="1"/>
          </p:nvPr>
        </p:nvSpPr>
        <p:spPr>
          <a:xfrm>
            <a:off x="686360" y="4342534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71618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ab9b0c43_0_143:notes"/>
          <p:cNvSpPr txBox="1">
            <a:spLocks noGrp="1"/>
          </p:cNvSpPr>
          <p:nvPr>
            <p:ph type="sldNum" idx="12"/>
          </p:nvPr>
        </p:nvSpPr>
        <p:spPr>
          <a:xfrm>
            <a:off x="3881438" y="8686512"/>
            <a:ext cx="29583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2fab9b0c4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373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52" name="Google Shape;252;g2fab9b0c43_0_143:notes"/>
          <p:cNvSpPr txBox="1">
            <a:spLocks noGrp="1"/>
          </p:cNvSpPr>
          <p:nvPr>
            <p:ph type="body" idx="1"/>
          </p:nvPr>
        </p:nvSpPr>
        <p:spPr>
          <a:xfrm>
            <a:off x="686360" y="4342534"/>
            <a:ext cx="54867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638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9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72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82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683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4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7dd6dd1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7dd6dd1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88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3AD73-58D8-445D-A61A-DFCB790D3AFC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13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7272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35997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5981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5067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6737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EA11E-D535-4901-A0E7-AF0362618301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446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33D7-B5A9-4398-8F9F-DF3F286F8D85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502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55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5779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08640" y="273629"/>
            <a:ext cx="10946000" cy="1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25" tIns="78325" rIns="78325" bIns="78325" anchor="ctr" anchorCtr="0">
            <a:noAutofit/>
          </a:bodyPr>
          <a:lstStyle>
            <a:lvl1pPr lvl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635000" lvl="1" indent="-3175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977900" lvl="2" indent="-266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371600" lvl="3" indent="-266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1765300" lvl="4" indent="-2794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159000" lvl="5" indent="-2794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2540000" lvl="6" indent="-266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2933700" lvl="7" indent="-266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3327400" lvl="8" indent="-2667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08640" y="6247376"/>
            <a:ext cx="281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25" tIns="78325" rIns="78325" bIns="783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393700" marR="0" lvl="1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787400" marR="0" lvl="2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181100" marR="0" lvl="3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1562100" marR="0" lvl="4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1955800" marR="0" lvl="5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2349500" marR="0" lvl="6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2743200" marR="0" lvl="7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3136900" marR="0" lvl="8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170240" y="6247376"/>
            <a:ext cx="38400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325" tIns="78325" rIns="78325" bIns="783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1pPr>
            <a:lvl2pPr marL="393700" marR="0" lvl="1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787400" marR="0" lvl="2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181100" marR="0" lvl="3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1562100" marR="0" lvl="4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1955800" marR="0" lvl="5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2349500" marR="0" lvl="6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2743200" marR="0" lvl="7" indent="-762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3136900" marR="0" lvl="8" indent="-762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741761" y="6247376"/>
            <a:ext cx="281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53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CE13-BEEF-46CB-9A3D-D08C29ACCD2C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3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80936-C67F-4DEB-A7B9-2E38558CE45C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15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25DE-0165-4E67-805A-D682D5C06855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51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552D-CDD6-421A-B578-308D5DD67E6C}" type="datetime1">
              <a:rPr lang="ru-RU" smtClean="0"/>
              <a:t>12.03.2023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7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264F8-DB6D-4BF5-8466-9F43A8ACA4BE}" type="datetime1">
              <a:rPr lang="ru-RU" smtClean="0"/>
              <a:t>12.03.2023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8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B26B2-4A12-4D03-81B3-33ED6CE104B5}" type="datetime1">
              <a:rPr lang="ru-RU" smtClean="0"/>
              <a:t>12.03.2023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85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AD8B-E2C3-4DD8-B2EB-189D6B0D70A3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38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EC260-20FE-4B44-9188-266535E82891}" type="datetime1">
              <a:rPr lang="ru-RU" smtClean="0"/>
              <a:t>12.03.2023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доцент кафедры ИС Евсеев С.П.,,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934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A72-4B48-4C09-AD4C-8046F8348560}" type="datetime1">
              <a:rPr lang="ru-RU" smtClean="0"/>
              <a:t>12.03.2023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доцент кафедры ИС Евсеев С.П.,,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89A5C65-3DAD-4850-8746-D75EE786E8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429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bitok.ru/base/blockchai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1lABlb7_u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9536" y="2348881"/>
            <a:ext cx="84249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ЛЕКЦИЯ 4</a:t>
            </a:r>
          </a:p>
          <a:p>
            <a:pPr algn="ctr"/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Правила формирования блоков в блокчейн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115692" y="188914"/>
            <a:ext cx="7858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ХАРЬКОВСКИЙ НАЦИОНАЛЬН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Ы</a:t>
            </a:r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Й ЭКОНОМИЧЕСКИЙ УНИВЕРСИТЕТ</a:t>
            </a:r>
          </a:p>
          <a:p>
            <a:pPr algn="ctr" eaLnBrk="1" hangingPunct="1"/>
            <a:r>
              <a:rPr lang="uk-UA" sz="1600" dirty="0">
                <a:latin typeface="Times New Roman" pitchFamily="18" charset="0"/>
                <a:cs typeface="Times New Roman" pitchFamily="18" charset="0"/>
              </a:rPr>
              <a:t>ИМЕНИ СЕМЕНА КУЗНЕЦЯ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80" y="29792"/>
            <a:ext cx="739623" cy="74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279576" y="476672"/>
            <a:ext cx="3120006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dirty="0">
                <a:solidFill>
                  <a:srgbClr val="262626"/>
                </a:solidFill>
              </a:rPr>
              <a:t>Дерево Меркла</a:t>
            </a:r>
            <a:endParaRPr lang="ru-RU" sz="2400" dirty="0"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F4B6E-A523-4AF6-804C-AA8F75585CB9}"/>
              </a:ext>
            </a:extLst>
          </p:cNvPr>
          <p:cNvSpPr txBox="1"/>
          <p:nvPr/>
        </p:nvSpPr>
        <p:spPr>
          <a:xfrm>
            <a:off x="2453680" y="1026016"/>
            <a:ext cx="74888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dirty="0">
                <a:solidFill>
                  <a:srgbClr val="262626"/>
                </a:solidFill>
                <a:latin typeface="+mj-lt"/>
              </a:rPr>
              <a:t>Принцип работы дерева Меркла</a:t>
            </a:r>
          </a:p>
          <a:p>
            <a:pPr algn="l"/>
            <a:r>
              <a:rPr lang="ru-RU" dirty="0">
                <a:solidFill>
                  <a:srgbClr val="262626"/>
                </a:solidFill>
                <a:latin typeface="+mj-lt"/>
              </a:rPr>
              <a:t>Процесс составления дерева Меркла похож на «свёртывание данных». Благодаря ему огромный список транзакций или любой другой массив информации можно представить всего одной строкой. Вся прелесть в том, что если где-нибудь в списке этих самых транзакций мы поменяем всего один символ, следующий «уровень» дерева будет уже совсем другим и конечный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хеш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 — то есть «верхушка» дерева — тоже поменяется.</a:t>
            </a:r>
          </a:p>
          <a:p>
            <a:pPr algn="l"/>
            <a:endParaRPr lang="ru-RU" dirty="0">
              <a:solidFill>
                <a:srgbClr val="262626"/>
              </a:solidFill>
              <a:latin typeface="+mj-lt"/>
            </a:endParaRPr>
          </a:p>
          <a:p>
            <a:pPr algn="just"/>
            <a:r>
              <a:rPr lang="ru-RU" dirty="0">
                <a:solidFill>
                  <a:srgbClr val="262626"/>
                </a:solidFill>
                <a:latin typeface="+mj-lt"/>
              </a:rPr>
              <a:t>В блок нельзя подставить другую транзакцию или поменять данные уже существующих. Вот почему дерево Меркла считается эффективным способом записи транзакций в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блокчейн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. </a:t>
            </a:r>
          </a:p>
          <a:p>
            <a:pPr algn="just"/>
            <a:r>
              <a:rPr lang="ru-RU" dirty="0">
                <a:solidFill>
                  <a:srgbClr val="262626"/>
                </a:solidFill>
                <a:latin typeface="+mj-lt"/>
              </a:rPr>
              <a:t>Существует также понятие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Merkle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Proof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 — это принцип проверки правдивости информации с помощью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хешей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. Вместо изучения всего массива данных достаточно изучить отдельные </a:t>
            </a:r>
            <a:r>
              <a:rPr lang="ru-RU" dirty="0" err="1">
                <a:solidFill>
                  <a:srgbClr val="262626"/>
                </a:solidFill>
                <a:latin typeface="+mj-lt"/>
              </a:rPr>
              <a:t>хеши</a:t>
            </a:r>
            <a:r>
              <a:rPr lang="ru-RU" dirty="0">
                <a:solidFill>
                  <a:srgbClr val="262626"/>
                </a:solidFill>
                <a:latin typeface="+mj-lt"/>
              </a:rPr>
              <a:t> в дереве, что сильно снижает затраты вычислительной мощности на весь процесс.</a:t>
            </a:r>
          </a:p>
        </p:txBody>
      </p:sp>
    </p:spTree>
    <p:extLst>
      <p:ext uri="{BB962C8B-B14F-4D97-AF65-F5344CB8AC3E}">
        <p14:creationId xmlns:p14="http://schemas.microsoft.com/office/powerpoint/2010/main" val="409820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ПРИМЕР ФОРМИРОВАНИЯ БЛОКА</a:t>
            </a:r>
          </a:p>
        </p:txBody>
      </p:sp>
      <p:pic>
        <p:nvPicPr>
          <p:cNvPr id="2" name="Picture 2" descr="механизм передачи средств между пользователям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62" y="980728"/>
            <a:ext cx="8134277" cy="56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0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ПРИМЕР ФОРМИРОВАНИЯ БЛОКА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83632" y="1052736"/>
            <a:ext cx="739856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Платежи- транзакции объединяются в реестры называемые блоками, поиск которых осуществляют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майнеры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Сформированные новые блоки с новыми записями и идентификатором 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хешем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сохраняются в </a:t>
            </a:r>
            <a:r>
              <a:rPr lang="ru-RU" dirty="0">
                <a:solidFill>
                  <a:srgbClr val="DE992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хранилище блокчейн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и становятся неизменяемыми.</a:t>
            </a:r>
          </a:p>
          <a:p>
            <a:pPr marL="285750" indent="-285750" algn="just" fontAlgn="base">
              <a:buFont typeface="Wingdings" panose="05000000000000000000" pitchFamily="2" charset="2"/>
              <a:buChar char="q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Каждая последующая транзакция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биткоинов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проверки и подтверждения включается в новый блок, который в целях безопасности содержит ссылку (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предыдущего.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639616" y="4293097"/>
            <a:ext cx="670215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формируются уникальные цепочки блоков позволяющие отследить перемещение монет в системе. </a:t>
            </a:r>
          </a:p>
          <a:p>
            <a:pPr algn="just" fontAlgn="base"/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 блокчейн не шифруется и каждый пользователь сети, скачав его копию, может посмотреть между какими кошельками, когда и на какую сумму происходили переводы.</a:t>
            </a:r>
          </a:p>
        </p:txBody>
      </p:sp>
      <p:sp>
        <p:nvSpPr>
          <p:cNvPr id="5" name="Стрелка вниз 4"/>
          <p:cNvSpPr/>
          <p:nvPr/>
        </p:nvSpPr>
        <p:spPr>
          <a:xfrm>
            <a:off x="3215680" y="3789040"/>
            <a:ext cx="2016224" cy="288032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5474804" y="3789040"/>
            <a:ext cx="2016224" cy="288032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7733928" y="3789040"/>
            <a:ext cx="2016224" cy="288032"/>
          </a:xfrm>
          <a:prstGeom prst="down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01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2711625" y="980728"/>
            <a:ext cx="7603945" cy="21602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 algn="just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Для передачи монет необходимо составить транзакцию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Каждый пользователь хранит всю цепочку транзакций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Владелец монеты определяется знанием ключа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Код протокола полностью открыт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Каждый может убедиться в отсутствии уязвимостей и предложить модификацию протокола</a:t>
            </a:r>
            <a:endParaRPr sz="2000" dirty="0">
              <a:solidFill>
                <a:srgbClr val="000000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5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ОСОБЕННОСТИ БИТКОИНА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51" y="5157193"/>
            <a:ext cx="1572765" cy="1572765"/>
          </a:xfrm>
          <a:prstGeom prst="rect">
            <a:avLst/>
          </a:prstGeom>
        </p:spPr>
      </p:pic>
      <p:sp>
        <p:nvSpPr>
          <p:cNvPr id="10" name="Google Shape;147;p28"/>
          <p:cNvSpPr txBox="1">
            <a:spLocks/>
          </p:cNvSpPr>
          <p:nvPr/>
        </p:nvSpPr>
        <p:spPr>
          <a:xfrm>
            <a:off x="3359697" y="3296756"/>
            <a:ext cx="6955873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914400" rtl="0" eaLnBrk="1" latinLnBrk="0" hangingPunct="1">
              <a:spcBef>
                <a:spcPts val="0"/>
              </a:spcBef>
              <a:spcAft>
                <a:spcPts val="0"/>
              </a:spcAft>
              <a:buSzPts val="1800"/>
              <a:buFont typeface="Arial" pitchFamily="34" charset="0"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spcBef>
                <a:spcPts val="1600"/>
              </a:spcBef>
              <a:spcAft>
                <a:spcPts val="0"/>
              </a:spcAft>
              <a:buSzPts val="1400"/>
              <a:buFont typeface="Arial" pitchFamily="34" charset="0"/>
              <a:buChar char="○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spcBef>
                <a:spcPts val="1600"/>
              </a:spcBef>
              <a:spcAft>
                <a:spcPts val="1600"/>
              </a:spcAft>
              <a:buSzPts val="1400"/>
              <a:buFont typeface="Arial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Консенсус достигается путем голосования</a:t>
            </a:r>
          </a:p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Проверять транзакции и участвовать в голосовании может любой желающий</a:t>
            </a:r>
          </a:p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Следующий голос будет от того участника, кто первый решит ресурсоемкую задачу</a:t>
            </a:r>
          </a:p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Голос — правильно сформированный блок транзакций</a:t>
            </a:r>
          </a:p>
        </p:txBody>
      </p:sp>
      <p:sp>
        <p:nvSpPr>
          <p:cNvPr id="7" name="Стрелка вправо 6"/>
          <p:cNvSpPr/>
          <p:nvPr/>
        </p:nvSpPr>
        <p:spPr>
          <a:xfrm>
            <a:off x="1847528" y="1052736"/>
            <a:ext cx="288032" cy="187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>
            <a:off x="1847528" y="3078882"/>
            <a:ext cx="288032" cy="187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49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2938966" y="803387"/>
            <a:ext cx="7338179" cy="21616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BITCOIN АДРЕС 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— уникальное случайное большое число, используется для отправки монет (как номер счета)</a:t>
            </a:r>
          </a:p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ТРАНЗАКЦИЯ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— набор цифровых данных, инициирующий перевод монет</a:t>
            </a:r>
          </a:p>
          <a:p>
            <a:pPr indent="-381000">
              <a:buClr>
                <a:srgbClr val="000000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ВЕРИФИКАЦИЯ ТРАНЗАКЦИИ 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— процесс проверки корректности и возможности платежа</a:t>
            </a:r>
          </a:p>
        </p:txBody>
      </p:sp>
      <p:sp>
        <p:nvSpPr>
          <p:cNvPr id="5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ОПРЕДЕЛЕНИЯ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847529" y="3429000"/>
            <a:ext cx="7648847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BITCOIN BLOCKCHAIN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— база данных всех транзакции с момента старта системы, где каждый следующий блок данных содержит хеш-значение предыдущего</a:t>
            </a:r>
          </a:p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ПРОТОКОЛ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— набор правил, определяющих порядок передачи и обработки данных между участниками сети</a:t>
            </a:r>
          </a:p>
          <a:p>
            <a:pPr indent="-381000" algn="just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BITCOIN NETWORK</a:t>
            </a:r>
            <a:r>
              <a:rPr lang="ru-RU" sz="2000" b="1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 </a:t>
            </a:r>
            <a:r>
              <a:rPr lang="ru-RU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— пиринговая (p2p) сеть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243154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568" y="843990"/>
            <a:ext cx="8152552" cy="33050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1</a:t>
            </a:r>
          </a:p>
        </p:txBody>
      </p:sp>
    </p:spTree>
    <p:extLst>
      <p:ext uri="{BB962C8B-B14F-4D97-AF65-F5344CB8AC3E}">
        <p14:creationId xmlns:p14="http://schemas.microsoft.com/office/powerpoint/2010/main" val="32559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body" idx="1"/>
          </p:nvPr>
        </p:nvSpPr>
        <p:spPr>
          <a:xfrm>
            <a:off x="1991550" y="1052736"/>
            <a:ext cx="8520600" cy="216024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81000" algn="just"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" sz="24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Для </a:t>
            </a: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отличия одной расписки от другой вводится уникальный идентификатор расписки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Из всех расписок с одинаковым идентификатором, учитывается только одна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81000" algn="just"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" sz="20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Например, в чековой книге уникальным идентификатором служит порядковый номер чека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ЗАЩИТА ОТ КОПИРОВАНИЯ РАСПИСОК</a:t>
            </a:r>
          </a:p>
        </p:txBody>
      </p:sp>
      <p:pic>
        <p:nvPicPr>
          <p:cNvPr id="6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21" y="2852937"/>
            <a:ext cx="9143999" cy="4520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50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640" y="1772816"/>
            <a:ext cx="6480720" cy="46320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  <p:sp>
        <p:nvSpPr>
          <p:cNvPr id="5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2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078315" y="791046"/>
            <a:ext cx="603537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400"/>
            </a:pPr>
            <a:r>
              <a:rPr lang="ru-RU" sz="2400" dirty="0">
                <a:solidFill>
                  <a:srgbClr val="C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Биткоин транзакция похожа на расписку</a:t>
            </a:r>
          </a:p>
        </p:txBody>
      </p:sp>
    </p:spTree>
    <p:extLst>
      <p:ext uri="{BB962C8B-B14F-4D97-AF65-F5344CB8AC3E}">
        <p14:creationId xmlns:p14="http://schemas.microsoft.com/office/powerpoint/2010/main" val="4101670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Как транзакции связаны?</a:t>
            </a:r>
          </a:p>
        </p:txBody>
      </p:sp>
      <p:pic>
        <p:nvPicPr>
          <p:cNvPr id="26626" name="Picture 2" descr="Пример цепочки транзакций в системе Bitco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930" y="618626"/>
            <a:ext cx="7620000" cy="5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542728" y="4272677"/>
            <a:ext cx="7344816" cy="211808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Чтобы потратить монеты, нужно доказать, что вы ими владеете</a:t>
            </a:r>
          </a:p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 этого нужно указать транзакцию в которой монеты были получены и доказать, что вы владеете ключом</a:t>
            </a:r>
          </a:p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Чтобы определить, о какой транзакции идет речь, достаточно указать ее идентификатор — хеш</a:t>
            </a:r>
          </a:p>
        </p:txBody>
      </p:sp>
    </p:spTree>
    <p:extLst>
      <p:ext uri="{BB962C8B-B14F-4D97-AF65-F5344CB8AC3E}">
        <p14:creationId xmlns:p14="http://schemas.microsoft.com/office/powerpoint/2010/main" val="150420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3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79850" y="4581129"/>
            <a:ext cx="8736630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Каждый самостоятельно проверяет, что новая транзакция тратит существующую старую транзакцию</a:t>
            </a:r>
          </a:p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Если такая есть - то, что она не была ранее потрачена</a:t>
            </a:r>
          </a:p>
          <a:p>
            <a:pPr indent="-381000" algn="just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Также проверяется доказательство, что пользователь тратит монеты, которые были отправлены ему (например, с помощью электронной подписи)</a:t>
            </a:r>
          </a:p>
        </p:txBody>
      </p:sp>
      <p:pic>
        <p:nvPicPr>
          <p:cNvPr id="9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37" y="0"/>
            <a:ext cx="6934175" cy="5085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45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261595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Транзакция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03A9C1-4A77-469E-A116-7DCE5E44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4005065"/>
            <a:ext cx="4427984" cy="2483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F5EEC-821F-4A9A-B77C-073AD53B0C79}"/>
              </a:ext>
            </a:extLst>
          </p:cNvPr>
          <p:cNvSpPr txBox="1"/>
          <p:nvPr/>
        </p:nvSpPr>
        <p:spPr>
          <a:xfrm>
            <a:off x="2207568" y="797105"/>
            <a:ext cx="77768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Транзакции биткоин — это подтвержденные цифровыми подписями фрагменты данных, которые передаются по сети </a:t>
            </a:r>
            <a:r>
              <a:rPr lang="ru-RU" dirty="0" err="1"/>
              <a:t>Bitcoin</a:t>
            </a:r>
            <a:r>
              <a:rPr lang="ru-RU" dirty="0"/>
              <a:t> и участвуют в формировании новых блоков.</a:t>
            </a:r>
          </a:p>
          <a:p>
            <a:endParaRPr lang="ru-RU" dirty="0"/>
          </a:p>
          <a:p>
            <a:r>
              <a:rPr lang="ru-RU" dirty="0"/>
              <a:t>В каждой транзакции содержится информация о перераспределении некоторого количества монет BTC между участвующими в ней адресами. Также каждый новый перевод содержит ссылку на предыдущий, формируя таким образом последовательную цепочку операций, история которых за все время существования биткоина хранится в публичном реестре — </a:t>
            </a:r>
            <a:r>
              <a:rPr lang="ru-RU" dirty="0" err="1"/>
              <a:t>блокчейне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860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z71.d.sdska.ru/2-z71-1bc28b6f-f6d8-486a-9a40-ee33969e3857.jpg?_727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16400" r="8028" b="17185"/>
          <a:stretch/>
        </p:blipFill>
        <p:spPr bwMode="auto">
          <a:xfrm>
            <a:off x="2279576" y="506791"/>
            <a:ext cx="7992888" cy="63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02813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4</a:t>
            </a:r>
          </a:p>
        </p:txBody>
      </p:sp>
      <p:pic>
        <p:nvPicPr>
          <p:cNvPr id="7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552" y="1813198"/>
            <a:ext cx="7303318" cy="501317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4223792" y="188641"/>
            <a:ext cx="6174432" cy="21698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81000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Пользователи выражают свое мнение по поводу правильности транзакций</a:t>
            </a:r>
          </a:p>
          <a:p>
            <a:pPr indent="-381000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Для подтверждения транзакция должна набрать большинство голосов</a:t>
            </a:r>
          </a:p>
          <a:p>
            <a:pPr indent="-381000">
              <a:lnSpc>
                <a:spcPct val="150000"/>
              </a:lnSpc>
              <a:buClr>
                <a:schemeClr val="dk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Принять участие в голосовании может каждый</a:t>
            </a:r>
          </a:p>
        </p:txBody>
      </p:sp>
    </p:spTree>
    <p:extLst>
      <p:ext uri="{BB962C8B-B14F-4D97-AF65-F5344CB8AC3E}">
        <p14:creationId xmlns:p14="http://schemas.microsoft.com/office/powerpoint/2010/main" val="45638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В КАКИХ УСЛОВИЯХ ИДЕТ ГОЛОСОВАНИЕ?</a:t>
            </a:r>
          </a:p>
        </p:txBody>
      </p:sp>
      <p:pic>
        <p:nvPicPr>
          <p:cNvPr id="21506" name="Picture 2" descr="Как происходит транзакция в блокчейне биткоин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9"/>
          <a:stretch/>
        </p:blipFill>
        <p:spPr bwMode="auto">
          <a:xfrm>
            <a:off x="1991544" y="2564904"/>
            <a:ext cx="6597060" cy="419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151784" y="824940"/>
            <a:ext cx="6174432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406400">
              <a:buClr>
                <a:schemeClr val="dk1"/>
              </a:buClr>
              <a:buSzPts val="28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Голосующие анонимны</a:t>
            </a:r>
          </a:p>
          <a:p>
            <a:pPr indent="-406400">
              <a:buClr>
                <a:schemeClr val="dk1"/>
              </a:buClr>
              <a:buSzPts val="28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Голосующие друг другу не доверяют</a:t>
            </a:r>
          </a:p>
          <a:p>
            <a:pPr indent="-406400">
              <a:buClr>
                <a:schemeClr val="dk1"/>
              </a:buClr>
              <a:buSzPts val="28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Количество голосующих не известно</a:t>
            </a:r>
          </a:p>
          <a:p>
            <a:pPr indent="-406400">
              <a:buClr>
                <a:schemeClr val="dk1"/>
              </a:buClr>
              <a:buSzPts val="28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Нет единого центра подсчета голосов</a:t>
            </a:r>
          </a:p>
          <a:p>
            <a:pPr indent="-406400">
              <a:buClr>
                <a:schemeClr val="dk1"/>
              </a:buClr>
              <a:buSzPts val="28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Пользователя сети можно легко подделать</a:t>
            </a:r>
          </a:p>
        </p:txBody>
      </p:sp>
    </p:spTree>
    <p:extLst>
      <p:ext uri="{BB962C8B-B14F-4D97-AF65-F5344CB8AC3E}">
        <p14:creationId xmlns:p14="http://schemas.microsoft.com/office/powerpoint/2010/main" val="212050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5</a:t>
            </a:r>
          </a:p>
        </p:txBody>
      </p:sp>
      <p:pic>
        <p:nvPicPr>
          <p:cNvPr id="8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593" y="1556793"/>
            <a:ext cx="7645701" cy="540283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4099965" y="116632"/>
            <a:ext cx="639045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Чтобы проголосовать, нужно предоставить решение ресурсоемкой задачи</a:t>
            </a:r>
          </a:p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Среди всех, кто решает задачу для следующих транзакций, побеждает только первый</a:t>
            </a:r>
          </a:p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Остальные могут не принять новый голос</a:t>
            </a:r>
          </a:p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В случае успеха голосующий вознаграждается</a:t>
            </a:r>
          </a:p>
        </p:txBody>
      </p:sp>
    </p:spTree>
    <p:extLst>
      <p:ext uri="{BB962C8B-B14F-4D97-AF65-F5344CB8AC3E}">
        <p14:creationId xmlns:p14="http://schemas.microsoft.com/office/powerpoint/2010/main" val="145488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756723"/>
            <a:ext cx="9144000" cy="60578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5966865" y="4783293"/>
            <a:ext cx="4572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Вероятность стать первым равна проценту вычислительных ресурсов участника от всех ресурсов, задействованных в сети</a:t>
            </a:r>
          </a:p>
          <a:p>
            <a:pPr indent="-381000"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Контролировать обработку транзакций может только тот, кто контролирует больше 50% вычислительных ресурсов сети</a:t>
            </a:r>
          </a:p>
        </p:txBody>
      </p:sp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6</a:t>
            </a:r>
          </a:p>
        </p:txBody>
      </p:sp>
    </p:spTree>
    <p:extLst>
      <p:ext uri="{BB962C8B-B14F-4D97-AF65-F5344CB8AC3E}">
        <p14:creationId xmlns:p14="http://schemas.microsoft.com/office/powerpoint/2010/main" val="122558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ШАГ 7</a:t>
            </a:r>
          </a:p>
        </p:txBody>
      </p:sp>
      <p:pic>
        <p:nvPicPr>
          <p:cNvPr id="8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01" y="1916832"/>
            <a:ext cx="6890503" cy="48691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" name="Прямоугольник 2"/>
          <p:cNvSpPr/>
          <p:nvPr/>
        </p:nvSpPr>
        <p:spPr>
          <a:xfrm>
            <a:off x="4265710" y="116633"/>
            <a:ext cx="62464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368300" algn="just">
              <a:buClr>
                <a:schemeClr val="dk1"/>
              </a:buClr>
              <a:buSzPts val="2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Если один участник не согласен с блоком другого, то он формирует альтернативный блок на той же высоте</a:t>
            </a:r>
          </a:p>
          <a:p>
            <a:pPr indent="-368300" algn="just">
              <a:buClr>
                <a:schemeClr val="dk1"/>
              </a:buClr>
              <a:buSzPts val="2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Такие блоки могут включать одинаковые транзакции</a:t>
            </a:r>
          </a:p>
          <a:p>
            <a:pPr indent="-368300" algn="just">
              <a:buClr>
                <a:schemeClr val="dk1"/>
              </a:buClr>
              <a:buSzPts val="2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При этом в сети сохраняются оба варианта истории</a:t>
            </a:r>
          </a:p>
          <a:p>
            <a:pPr indent="-368300" algn="just">
              <a:buClr>
                <a:schemeClr val="dk1"/>
              </a:buClr>
              <a:buSzPts val="2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Остальные участники также делают свой выбор, формируя свои блоки для одной из версий</a:t>
            </a:r>
          </a:p>
          <a:p>
            <a:pPr indent="-368300" algn="just">
              <a:buClr>
                <a:schemeClr val="dk1"/>
              </a:buClr>
              <a:buSzPts val="2200"/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Побеждает цепочка с наибольшей длиной</a:t>
            </a:r>
          </a:p>
        </p:txBody>
      </p:sp>
    </p:spTree>
    <p:extLst>
      <p:ext uri="{BB962C8B-B14F-4D97-AF65-F5344CB8AC3E}">
        <p14:creationId xmlns:p14="http://schemas.microsoft.com/office/powerpoint/2010/main" val="104661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>
            <a:spLocks noGrp="1"/>
          </p:cNvSpPr>
          <p:nvPr>
            <p:ph type="body" idx="1"/>
          </p:nvPr>
        </p:nvSpPr>
        <p:spPr>
          <a:xfrm>
            <a:off x="1835700" y="1196752"/>
            <a:ext cx="8520600" cy="3636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68300">
              <a:lnSpc>
                <a:spcPct val="150000"/>
              </a:lnSpc>
              <a:buClr>
                <a:schemeClr val="dk1"/>
              </a:buClr>
              <a:buSzPts val="2200"/>
              <a:buFont typeface="Helvetica Neue Light"/>
              <a:buChar char="●"/>
            </a:pPr>
            <a:r>
              <a:rPr lang="en" sz="22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Если одна цепочка опережает другую на 5 блоков, вероятность “обогнать” длинную крайне мала, при том же распределении вычислительной мощности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68300">
              <a:lnSpc>
                <a:spcPct val="150000"/>
              </a:lnSpc>
              <a:buClr>
                <a:schemeClr val="dk1"/>
              </a:buClr>
              <a:buSzPts val="2200"/>
              <a:buFont typeface="Helvetica Neue Light"/>
              <a:buChar char="●"/>
            </a:pPr>
            <a:r>
              <a:rPr lang="en" sz="22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Транзакция считается полностью подтвержденной, если она была добавлена в блок и на основании этого блока было сформировано еще 5 блоков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  <a:p>
            <a:pPr indent="-368300">
              <a:lnSpc>
                <a:spcPct val="150000"/>
              </a:lnSpc>
              <a:buClr>
                <a:schemeClr val="dk1"/>
              </a:buClr>
              <a:buSzPts val="2200"/>
              <a:buFont typeface="Helvetica Neue Light"/>
              <a:buChar char="●"/>
            </a:pPr>
            <a:r>
              <a:rPr lang="en" sz="2200" dirty="0">
                <a:solidFill>
                  <a:schemeClr val="dk1"/>
                </a:solidFill>
                <a:latin typeface="Times New Roman" panose="02020603050405020304" pitchFamily="18" charset="0"/>
                <a:ea typeface="Helvetica Neue Light"/>
                <a:cs typeface="Times New Roman" panose="02020603050405020304" pitchFamily="18" charset="0"/>
                <a:sym typeface="Helvetica Neue Light"/>
              </a:rPr>
              <a:t>Среднее время полного подтверждения платежа ~1 час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ea typeface="Helvetica Neue Light"/>
              <a:cs typeface="Times New Roman" panose="02020603050405020304" pitchFamily="18" charset="0"/>
              <a:sym typeface="Helvetica Neue Light"/>
            </a:endParaRPr>
          </a:p>
        </p:txBody>
      </p:sp>
      <p:sp>
        <p:nvSpPr>
          <p:cNvPr id="4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ПОЛНОЕ ПОДТВЕРЖДЕНИЕ ТРАНЗАКЦИИ</a:t>
            </a:r>
          </a:p>
        </p:txBody>
      </p:sp>
      <p:pic>
        <p:nvPicPr>
          <p:cNvPr id="13314" name="Picture 2" descr="Биткоин что это такое простыми словами? Как работает Bitcoin 202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52" y="4833052"/>
            <a:ext cx="1780548" cy="1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27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Сколько подтверждений для Bitcoin транзакции необходимо (как узнать и  ускорить время проведения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311633"/>
            <a:ext cx="8205756" cy="655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22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ЗАДЕРЖКИ ПОДТВЕРЖДЕНИЯ ТРАНЗАКЦИЙ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863752" y="824940"/>
            <a:ext cx="631844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Загруженность сети.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блока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биткоина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ограничен, а популярность криптовалюты растет, привлекая новых участников. За последние годы аудитория сети выросла в 10 раз. Существующий размер блока уже не может вместить всю активность пользователей. В результате скапливаются очереди из переводов, все ждут много подтверждений.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91544" y="2780929"/>
            <a:ext cx="660648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комиссия.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мы уже сказали,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майнеры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обрабатывают операции в порядке живой очереди. От величины комиссии зависит скорость обработки платежа. Сперва они берут транзакции с самой высокой комиссией. Если вы отправили с низкой комиссией, при постоянной загруженности сети ее судьба туманна. Во многих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биткоин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кошельках есть опция «рекомендуемое вознаграждение», можно воспользоваться ею. Она автоматически рассчитывает размер рекомендуемой комиссии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майнерам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зависимости от загруженности сети.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62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ЗАДЕРЖКИ ПОДТВЕРЖДЕНИЯ ТРАНЗАКЦИЙ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431704" y="1196753"/>
            <a:ext cx="653447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рекомендуемого вознаграждения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майнерам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зависит не от величины перевода, а от места, которое займет платеж. Крупный перевод на один адрес может обойтись дешевле, чем несколько копеечных связанных операций.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495600" y="2424515"/>
            <a:ext cx="631844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Спам-атаки.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Периодически сеть подвергается спам-атакам. Злоумышленники специально создают множество платежей на маленькие суммы, чтобы усугубить имеющиеся проблемы и еще больше замедлить работу сети. Во время таких атак число неподтвержденных транзакций в сети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биткойн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исчисляется сотнями тысяч.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5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261595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 err="1">
                <a:ea typeface="Helvetica Neue"/>
                <a:cs typeface="Times New Roman" panose="02020603050405020304" pitchFamily="18" charset="0"/>
                <a:sym typeface="Helvetica Neue"/>
              </a:rPr>
              <a:t>Блокчейн</a:t>
            </a:r>
            <a:b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</a:br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D38F46-1517-4BE3-B52C-F0CDB740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825272"/>
            <a:ext cx="6887536" cy="3715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DC697-5842-4040-B4C8-15DCCF4E5F7C}"/>
              </a:ext>
            </a:extLst>
          </p:cNvPr>
          <p:cNvSpPr txBox="1"/>
          <p:nvPr/>
        </p:nvSpPr>
        <p:spPr>
          <a:xfrm>
            <a:off x="2711624" y="5013177"/>
            <a:ext cx="49685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Транзакция – одна запись в журнале</a:t>
            </a:r>
          </a:p>
          <a:p>
            <a:r>
              <a:rPr lang="ru-RU" dirty="0"/>
              <a:t>Блок  - страница</a:t>
            </a:r>
          </a:p>
          <a:p>
            <a:r>
              <a:rPr lang="ru-RU" dirty="0"/>
              <a:t>Остаток - </a:t>
            </a:r>
            <a:r>
              <a:rPr lang="ru-RU" dirty="0" err="1"/>
              <a:t>хеш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781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КАК УСКОРИТЬ ПОДТВЕРЖДЕНИЯ ТРАНЗАКЦИЙ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87688" y="980728"/>
            <a:ext cx="7110536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Низкая комиссия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Эксперты сходятся во мнении, что это основная причина того, что платежи подтверждаются так долго. Перед отправкой платежа пользуйтесь специальными сервисами для расчета рекомендуемой комиссии, если эта опция не встроена в ваш кошелек. </a:t>
            </a:r>
          </a:p>
          <a:p>
            <a:pPr algn="just"/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Размер транзакции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Статус зависит от количества передаваемых монет. Чем больше платеж, тем быстрее его включат в блок. </a:t>
            </a:r>
          </a:p>
          <a:p>
            <a:pPr algn="just"/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 хранения монет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Большее доверие системы заслуживают монеты, дольше лежавшие на счету.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75520" y="3933057"/>
            <a:ext cx="804664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с отдельной расчетной системой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 ним относятся ресурсы создания онлайн кошельков. Проводя транзакции между своими клиентами, они могут не задействовать блокчейн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биткоина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Это обеспечивает мгновенную пересылку денег внутри системы. </a:t>
            </a:r>
          </a:p>
          <a:p>
            <a:pPr algn="just"/>
            <a:endParaRPr lang="ru-RU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открытых транзакций, которые содержат всю информацию о получателях и отправителях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Скорость подтверждения таких транзакций выше. Но практически никто желает полностью раскрывать подробности сделки, ведь люди пользуются криптовалютой по той причине, что она анонимна.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7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;p18"/>
          <p:cNvSpPr txBox="1">
            <a:spLocks/>
          </p:cNvSpPr>
          <p:nvPr/>
        </p:nvSpPr>
        <p:spPr>
          <a:xfrm>
            <a:off x="1679850" y="188640"/>
            <a:ext cx="883230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l"/>
            <a:r>
              <a:rPr lang="ru-RU" sz="2400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КАК УСКОРИТЬ ПОДТВЕРЖДЕНИЯ ТРАНЗАКЦИЙ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71664" y="1052736"/>
            <a:ext cx="711053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мультиподписи.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Ее суть заключается в том, что помимо стандартной подписи ставится еще одна, подтверждающая надежность операции. </a:t>
            </a: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Мультиподпись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обеспечивает быстрое принятие транзакции в блок, а также повышенную безопасность. Обычно такую услугу предоставляет компания, чьим кошельком или сервисом вы пользуетесь для отправки платежей.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919536" y="3212977"/>
            <a:ext cx="7470576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опции кошелька </a:t>
            </a:r>
            <a:r>
              <a:rPr lang="ru-RU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Opt-InRBF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Если вы попытаетесь отправить перевод повторно, заплатив большую комиссию, система отвергнет его как попытку двойной траты. Чтобы узлы восприняли его должным образом и обработали вместо зависшего, вы должны включить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Opt-InRBF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при отправке первого платежа. </a:t>
            </a:r>
          </a:p>
          <a:p>
            <a:pPr algn="just"/>
            <a:endParaRPr lang="ru-RU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специальных сервисов по «проталкиванию».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Классическим примером является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viabtc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Сервис при пуле, позволяющий подтвердить транзакцию путем введения ее ID. Некоторое время он был бесплатным, но ввиду убыточности подобные услуги теперь оказываются платно.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261595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Транзакция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F5EEC-821F-4A9A-B77C-073AD53B0C79}"/>
              </a:ext>
            </a:extLst>
          </p:cNvPr>
          <p:cNvSpPr txBox="1"/>
          <p:nvPr/>
        </p:nvSpPr>
        <p:spPr>
          <a:xfrm>
            <a:off x="2207568" y="797105"/>
            <a:ext cx="23042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Транзакция содержит информацию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Какие монеты тратятся</a:t>
            </a:r>
          </a:p>
          <a:p>
            <a:pPr marL="285750" indent="-285750">
              <a:buFontTx/>
              <a:buChar char="-"/>
            </a:pPr>
            <a:r>
              <a:rPr lang="ru-RU" dirty="0"/>
              <a:t>Доказательство владения</a:t>
            </a:r>
          </a:p>
          <a:p>
            <a:pPr marL="285750" indent="-285750">
              <a:buFontTx/>
              <a:buChar char="-"/>
            </a:pPr>
            <a:r>
              <a:rPr lang="ru-RU" dirty="0"/>
              <a:t>Кому переводятся</a:t>
            </a:r>
          </a:p>
          <a:p>
            <a:pPr marL="285750" indent="-285750">
              <a:buFontTx/>
              <a:buChar char="-"/>
            </a:pPr>
            <a:r>
              <a:rPr lang="ru-RU" dirty="0"/>
              <a:t>Условия дальнейших трат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5CC38B-4FF2-4923-A9D4-EE9D0AA0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908721"/>
            <a:ext cx="5958408" cy="3310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4F253-2013-442E-B80B-6DC676F602D6}"/>
              </a:ext>
            </a:extLst>
          </p:cNvPr>
          <p:cNvSpPr txBox="1"/>
          <p:nvPr/>
        </p:nvSpPr>
        <p:spPr>
          <a:xfrm>
            <a:off x="2351584" y="4767423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Транзакция - имеет идентификатор, который используется для поиска ее в базе данных </a:t>
            </a:r>
          </a:p>
          <a:p>
            <a:r>
              <a:rPr lang="ru-RU" dirty="0"/>
              <a:t>Уникальный идентификатор транзакции – </a:t>
            </a:r>
            <a:r>
              <a:rPr lang="ru-RU" dirty="0" err="1"/>
              <a:t>хеш</a:t>
            </a:r>
            <a:r>
              <a:rPr lang="ru-RU" dirty="0"/>
              <a:t> значение от данных этой транзакции</a:t>
            </a:r>
          </a:p>
        </p:txBody>
      </p:sp>
    </p:spTree>
    <p:extLst>
      <p:ext uri="{BB962C8B-B14F-4D97-AF65-F5344CB8AC3E}">
        <p14:creationId xmlns:p14="http://schemas.microsoft.com/office/powerpoint/2010/main" val="118731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261595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Транзакция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F5EEC-821F-4A9A-B77C-073AD53B0C79}"/>
              </a:ext>
            </a:extLst>
          </p:cNvPr>
          <p:cNvSpPr txBox="1"/>
          <p:nvPr/>
        </p:nvSpPr>
        <p:spPr>
          <a:xfrm>
            <a:off x="2163272" y="1340769"/>
            <a:ext cx="727280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Проверка транзакции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Доказательство владения – пользователь тратит деньги со своего адреса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Доказательство наличия монет (перечисляется не меньше чем имеется)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Доказательство единичной транзакции (монеты не должны тратиться повторно)</a:t>
            </a:r>
          </a:p>
          <a:p>
            <a:pPr marL="285750" indent="-285750"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0393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2615950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Транзакция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1F5EEC-821F-4A9A-B77C-073AD53B0C79}"/>
              </a:ext>
            </a:extLst>
          </p:cNvPr>
          <p:cNvSpPr txBox="1"/>
          <p:nvPr/>
        </p:nvSpPr>
        <p:spPr>
          <a:xfrm>
            <a:off x="2135560" y="908721"/>
            <a:ext cx="763284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000" b="1" dirty="0">
                <a:latin typeface="Georgia" panose="02040502050405020303" pitchFamily="18" charset="0"/>
              </a:rPr>
              <a:t>Валидной</a:t>
            </a:r>
            <a:r>
              <a:rPr lang="ru-RU" sz="2000" dirty="0">
                <a:latin typeface="Georgia" panose="02040502050405020303" pitchFamily="18" charset="0"/>
              </a:rPr>
              <a:t>, то есть добавленной в блок, транзакция биткоин становится после проверки участниками сети, имеющими на это право — </a:t>
            </a:r>
            <a:r>
              <a:rPr lang="ru-RU" sz="2000" dirty="0" err="1">
                <a:latin typeface="Georgia" panose="02040502050405020303" pitchFamily="18" charset="0"/>
              </a:rPr>
              <a:t>майнерами</a:t>
            </a:r>
            <a:r>
              <a:rPr lang="ru-RU" sz="2000" dirty="0">
                <a:latin typeface="Georgia" panose="02040502050405020303" pitchFamily="18" charset="0"/>
              </a:rPr>
              <a:t>, под управлением которых находятся </a:t>
            </a:r>
            <a:r>
              <a:rPr lang="ru-RU" sz="2000" dirty="0" err="1">
                <a:latin typeface="Georgia" panose="02040502050405020303" pitchFamily="18" charset="0"/>
              </a:rPr>
              <a:t>ноды</a:t>
            </a:r>
            <a:r>
              <a:rPr lang="ru-RU" sz="2000" dirty="0">
                <a:latin typeface="Georgia" panose="02040502050405020303" pitchFamily="18" charset="0"/>
              </a:rPr>
              <a:t> (узлы). Перед тем, как это произойдет, новый перевод попадает на подтверждение в специальное хранилище — </a:t>
            </a:r>
            <a:r>
              <a:rPr lang="ru-RU" sz="2000" b="1" dirty="0" err="1">
                <a:latin typeface="Georgia" panose="02040502050405020303" pitchFamily="18" charset="0"/>
              </a:rPr>
              <a:t>мемпул</a:t>
            </a:r>
            <a:r>
              <a:rPr lang="ru-RU" sz="2000" dirty="0">
                <a:latin typeface="Georgia" panose="02040502050405020303" pitchFamily="18" charset="0"/>
              </a:rPr>
              <a:t>.</a:t>
            </a:r>
          </a:p>
          <a:p>
            <a:pPr algn="l"/>
            <a:r>
              <a:rPr lang="ru-RU" sz="2000" dirty="0">
                <a:latin typeface="Georgia" panose="02040502050405020303" pitchFamily="18" charset="0"/>
              </a:rPr>
              <a:t>Пока транзакция биткоин находится в очереди на проверку она считается неподтвержденной. Включение в блок означает получение транзакцией 1 подтверждения.</a:t>
            </a:r>
          </a:p>
          <a:p>
            <a:pPr algn="l"/>
            <a:r>
              <a:rPr lang="ru-RU" sz="2000" dirty="0">
                <a:solidFill>
                  <a:srgbClr val="392E2F"/>
                </a:solidFill>
                <a:latin typeface="Open Sans" panose="020B0606030504020204" pitchFamily="34" charset="0"/>
              </a:rPr>
              <a:t>☝️</a:t>
            </a:r>
          </a:p>
          <a:p>
            <a:pPr algn="l"/>
            <a:r>
              <a:rPr lang="ru-RU" sz="2000" dirty="0">
                <a:solidFill>
                  <a:srgbClr val="392E2F"/>
                </a:solidFill>
                <a:latin typeface="Open Sans" panose="020B0606030504020204" pitchFamily="34" charset="0"/>
              </a:rPr>
              <a:t>В теории для того, чтобы сделка получила статус успешно завершенной, нужно минимум 2 подтверждения (генерация блока включения и последующего за ним). </a:t>
            </a:r>
          </a:p>
          <a:p>
            <a:pPr algn="l"/>
            <a:r>
              <a:rPr lang="ru-RU" sz="2000" dirty="0">
                <a:solidFill>
                  <a:srgbClr val="392E2F"/>
                </a:solidFill>
                <a:latin typeface="Open Sans" panose="020B0606030504020204" pitchFamily="34" charset="0"/>
              </a:rPr>
              <a:t>Но в большинстве случаев эта цифра должна равняться 6 — считается, что такая мера защищает сеть от «атак двойного расходования».</a:t>
            </a:r>
          </a:p>
          <a:p>
            <a:pPr marL="285750" indent="-285750"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2200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279576" y="404664"/>
            <a:ext cx="4176464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Алгоритм  консенсуса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6A5A1-2F80-488E-B1E5-B7201A27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464" y="1556793"/>
            <a:ext cx="8100392" cy="3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7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2135560" y="160804"/>
            <a:ext cx="4392488" cy="63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Реестры транзакций</a:t>
            </a:r>
            <a:b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</a:br>
            <a:r>
              <a:rPr lang="ru-RU" sz="2400" b="1" dirty="0"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F37A91-1E5B-410B-B687-8E027DE4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49" y="807017"/>
            <a:ext cx="4160976" cy="22370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B3AAFB-69BE-4C60-9B6A-09C1A2AC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3053958"/>
            <a:ext cx="4964062" cy="343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8E4BA4-18BE-4E69-BE6D-EB23BE59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1124745"/>
            <a:ext cx="7812360" cy="423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F4B6E-A523-4AF6-804C-AA8F75585CB9}"/>
              </a:ext>
            </a:extLst>
          </p:cNvPr>
          <p:cNvSpPr txBox="1"/>
          <p:nvPr/>
        </p:nvSpPr>
        <p:spPr>
          <a:xfrm>
            <a:off x="2513348" y="5366750"/>
            <a:ext cx="7488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62626"/>
                </a:solidFill>
                <a:latin typeface="Iowan Old Style"/>
              </a:rPr>
              <a:t>Дерево Меркла — полная структура данных в виде дерева, в листовые вершинах которого находятся </a:t>
            </a:r>
            <a:r>
              <a:rPr lang="ru-RU" dirty="0" err="1">
                <a:solidFill>
                  <a:srgbClr val="262626"/>
                </a:solidFill>
                <a:latin typeface="Iowan Old Style"/>
              </a:rPr>
              <a:t>хеши</a:t>
            </a:r>
            <a:r>
              <a:rPr lang="ru-RU" dirty="0">
                <a:solidFill>
                  <a:srgbClr val="262626"/>
                </a:solidFill>
                <a:latin typeface="Iowan Old Style"/>
              </a:rPr>
              <a:t> от блоков данных, а внутренние вершины содержат </a:t>
            </a:r>
            <a:r>
              <a:rPr lang="ru-RU" dirty="0" err="1">
                <a:solidFill>
                  <a:srgbClr val="262626"/>
                </a:solidFill>
                <a:latin typeface="Iowan Old Style"/>
              </a:rPr>
              <a:t>хеши</a:t>
            </a:r>
            <a:r>
              <a:rPr lang="ru-RU" dirty="0">
                <a:solidFill>
                  <a:srgbClr val="262626"/>
                </a:solidFill>
                <a:latin typeface="Iowan Old Style"/>
              </a:rPr>
              <a:t> от сложения значений в дочерних вершинах. Это связывает все элементы с информацией между собой.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132639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3958</TotalTime>
  <Words>1585</Words>
  <Application>Microsoft Office PowerPoint</Application>
  <PresentationFormat>Широкоэкранный</PresentationFormat>
  <Paragraphs>136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2" baseType="lpstr">
      <vt:lpstr>Arial</vt:lpstr>
      <vt:lpstr>Calibri</vt:lpstr>
      <vt:lpstr>Century Gothic</vt:lpstr>
      <vt:lpstr>Georgia</vt:lpstr>
      <vt:lpstr>Helvetica Neue Light</vt:lpstr>
      <vt:lpstr>Iowan Old Style</vt:lpstr>
      <vt:lpstr>Open Sans</vt:lpstr>
      <vt:lpstr>Times New Roman</vt:lpstr>
      <vt:lpstr>Wingdings</vt:lpstr>
      <vt:lpstr>Wingdings 3</vt:lpstr>
      <vt:lpstr>Легкий дым</vt:lpstr>
      <vt:lpstr>Презентация PowerPoint</vt:lpstr>
      <vt:lpstr>Транзакция </vt:lpstr>
      <vt:lpstr>Блокчейн  </vt:lpstr>
      <vt:lpstr>Транзакция </vt:lpstr>
      <vt:lpstr>Транзакция </vt:lpstr>
      <vt:lpstr>Транзакция </vt:lpstr>
      <vt:lpstr>Алгоритм  консенсуса </vt:lpstr>
      <vt:lpstr>Реестры транзакций  </vt:lpstr>
      <vt:lpstr>Презентация PowerPoint</vt:lpstr>
      <vt:lpstr>Дерево Меркла</vt:lpstr>
      <vt:lpstr>ПРИМЕР ФОРМИРОВАНИЯ БЛОКА</vt:lpstr>
      <vt:lpstr>ПРИМЕР ФОРМИРОВАНИЯ БЛОКА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Abs</dc:creator>
  <cp:lastModifiedBy>Natalia Dolgova</cp:lastModifiedBy>
  <cp:revision>364</cp:revision>
  <dcterms:created xsi:type="dcterms:W3CDTF">2011-06-06T18:58:26Z</dcterms:created>
  <dcterms:modified xsi:type="dcterms:W3CDTF">2023-03-12T15:24:54Z</dcterms:modified>
</cp:coreProperties>
</file>